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EE82C3C-C992-7E4A-8BAF-D14F10D62FD0}"/>
              </a:ext>
            </a:extLst>
          </p:cNvPr>
          <p:cNvGrpSpPr/>
          <p:nvPr/>
        </p:nvGrpSpPr>
        <p:grpSpPr>
          <a:xfrm>
            <a:off x="-35924" y="-46537"/>
            <a:ext cx="24443148" cy="13307790"/>
            <a:chOff x="-35924" y="-46537"/>
            <a:chExt cx="24443148" cy="13307790"/>
          </a:xfrm>
        </p:grpSpPr>
        <p:pic>
          <p:nvPicPr>
            <p:cNvPr id="119" name="Interviews.jpg"/>
            <p:cNvPicPr>
              <a:picLocks noChangeAspect="1"/>
            </p:cNvPicPr>
            <p:nvPr/>
          </p:nvPicPr>
          <p:blipFill>
            <a:blip r:embed="rId2"/>
            <a:srcRect t="17618" b="17618"/>
            <a:stretch>
              <a:fillRect/>
            </a:stretch>
          </p:blipFill>
          <p:spPr>
            <a:xfrm>
              <a:off x="-35924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72227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78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832" y="-46537"/>
              <a:ext cx="24406392" cy="11221231"/>
            </a:xfrm>
            <a:prstGeom prst="rect">
              <a:avLst/>
            </a:prstGeom>
            <a:solidFill>
              <a:srgbClr val="000000">
                <a:alpha val="30471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-314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7262628" y="12508777"/>
              <a:ext cx="658863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Alper Çuğun,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photos/alper/9516543726/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25279" y="4397111"/>
              <a:ext cx="1407607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3536000" y="492480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30513" y="3608518"/>
              <a:ext cx="1276448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Interviews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191920" y="7275075"/>
              <a:ext cx="10467263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Only by asking good questions,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will you get good answers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36DF90A-3CE1-184A-9FB1-D6B95480D4AD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10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11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12" name="Shape 312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14" name="Shape 314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16" name="Shape 316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B7FB1C3-A1A4-E842-B506-76E059CEC253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29" name="Shape 129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5400000">
              <a:off x="15624000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-254236" y="544902"/>
              <a:ext cx="1841187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Interviews</a:t>
              </a:r>
            </a:p>
          </p:txBody>
        </p:sp>
        <p:sp>
          <p:nvSpPr>
            <p:cNvPr id="132" name="Shape 132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3" name="Shape 133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[2-5 min] </a:t>
            </a:r>
          </a:p>
        </p:txBody>
      </p:sp>
      <p:sp>
        <p:nvSpPr>
          <p:cNvPr id="150" name="Shape 150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1" name="Shape 151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6" name="Shape 156"/>
          <p:cNvSpPr/>
          <p:nvPr/>
        </p:nvSpPr>
        <p:spPr>
          <a:xfrm>
            <a:off x="8551837" y="10442288"/>
            <a:ext cx="2763396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[10-60 min]</a:t>
            </a:r>
          </a:p>
        </p:txBody>
      </p:sp>
      <p:sp>
        <p:nvSpPr>
          <p:cNvPr id="158" name="Shape 158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4153BAC-88F5-114B-8564-2582D7C30126}"/>
              </a:ext>
            </a:extLst>
          </p:cNvPr>
          <p:cNvGrpSpPr/>
          <p:nvPr/>
        </p:nvGrpSpPr>
        <p:grpSpPr>
          <a:xfrm>
            <a:off x="1212" y="-75167"/>
            <a:ext cx="24461747" cy="13336420"/>
            <a:chOff x="1212" y="-75167"/>
            <a:chExt cx="24461747" cy="13336420"/>
          </a:xfrm>
        </p:grpSpPr>
        <p:pic>
          <p:nvPicPr>
            <p:cNvPr id="135" name="Interviews.jpg"/>
            <p:cNvPicPr>
              <a:picLocks noChangeAspect="1"/>
            </p:cNvPicPr>
            <p:nvPr/>
          </p:nvPicPr>
          <p:blipFill>
            <a:blip r:embed="rId2"/>
            <a:srcRect t="28832" b="28832"/>
            <a:stretch>
              <a:fillRect/>
            </a:stretch>
          </p:blipFill>
          <p:spPr>
            <a:xfrm>
              <a:off x="1212" y="3092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6" name="Shape 13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78</a:t>
              </a:r>
            </a:p>
          </p:txBody>
        </p:sp>
        <p:sp>
          <p:nvSpPr>
            <p:cNvPr id="140" name="Shape 140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real data by conducting a semi-structured interview with another person about their experiences with a product or service. You will follow a basic script but are expected to pursue interesting leads. Use the provided template from the companion website to take notes. </a:t>
              </a:r>
            </a:p>
          </p:txBody>
        </p:sp>
        <p:sp>
          <p:nvSpPr>
            <p:cNvPr id="141" name="Shape 141"/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7884962" y="3471908"/>
              <a:ext cx="6336920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audio recorder (recommended)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4" name="Shape 14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6" name="Shape 14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48" name="Shape 148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2" name="Shape 152"/>
            <p:cNvSpPr/>
            <p:nvPr/>
          </p:nvSpPr>
          <p:spPr>
            <a:xfrm>
              <a:off x="8240" y="1624928"/>
              <a:ext cx="1285569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rot="5400000">
              <a:off x="12348000" y="210960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504899" y="795228"/>
              <a:ext cx="1186237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Interviews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17262628" y="12508777"/>
              <a:ext cx="658863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Alper Çuğun,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photos/alper/9516543726/</a:t>
              </a:r>
            </a:p>
          </p:txBody>
        </p:sp>
      </p:grpSp>
      <p:sp>
        <p:nvSpPr>
          <p:cNvPr id="160" name="Shape 160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61" name="Shape 161"/>
          <p:cNvSpPr/>
          <p:nvPr/>
        </p:nvSpPr>
        <p:spPr>
          <a:xfrm>
            <a:off x="168172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[2-5 min] </a:t>
            </a:r>
          </a:p>
        </p:txBody>
      </p:sp>
      <p:sp>
        <p:nvSpPr>
          <p:cNvPr id="178" name="Shape 178"/>
          <p:cNvSpPr/>
          <p:nvPr/>
        </p:nvSpPr>
        <p:spPr>
          <a:xfrm>
            <a:off x="412162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79" name="Shape 179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84" name="Shape 184"/>
          <p:cNvSpPr/>
          <p:nvPr/>
        </p:nvSpPr>
        <p:spPr>
          <a:xfrm>
            <a:off x="8551837" y="10442288"/>
            <a:ext cx="2763396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[10-60 min]</a:t>
            </a:r>
          </a:p>
        </p:txBody>
      </p:sp>
      <p:sp>
        <p:nvSpPr>
          <p:cNvPr id="186" name="Shape 186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88" name="Shape 188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89" name="Shape 189"/>
          <p:cNvSpPr/>
          <p:nvPr/>
        </p:nvSpPr>
        <p:spPr>
          <a:xfrm>
            <a:off x="168172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DD9ACA3-BF4B-B548-9656-E63F1599011B}"/>
              </a:ext>
            </a:extLst>
          </p:cNvPr>
          <p:cNvGrpSpPr/>
          <p:nvPr/>
        </p:nvGrpSpPr>
        <p:grpSpPr>
          <a:xfrm>
            <a:off x="1212" y="-75167"/>
            <a:ext cx="24461747" cy="13336420"/>
            <a:chOff x="1212" y="-75167"/>
            <a:chExt cx="24461747" cy="13336420"/>
          </a:xfrm>
        </p:grpSpPr>
        <p:pic>
          <p:nvPicPr>
            <p:cNvPr id="163" name="Interviews.jpg"/>
            <p:cNvPicPr>
              <a:picLocks noChangeAspect="1"/>
            </p:cNvPicPr>
            <p:nvPr/>
          </p:nvPicPr>
          <p:blipFill>
            <a:blip r:embed="rId2"/>
            <a:srcRect t="28832" b="28832"/>
            <a:stretch>
              <a:fillRect/>
            </a:stretch>
          </p:blipFill>
          <p:spPr>
            <a:xfrm>
              <a:off x="1212" y="3092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4" name="Shape 16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real data by conducting a semi-structured interview with another person about their experiences with a product or service. You will follow a basic script but are expected to pursue interesting leads. Use the provided template from the companion website to take notes. </a:t>
              </a:r>
            </a:p>
          </p:txBody>
        </p:sp>
        <p:sp>
          <p:nvSpPr>
            <p:cNvPr id="170" name="Shape 17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75" name="Shape 175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8240" y="1624928"/>
              <a:ext cx="1285569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17262628" y="12508777"/>
              <a:ext cx="658863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Image Attribution: </a:t>
              </a:r>
              <a:r>
                <a:rPr dirty="0" err="1"/>
                <a:t>Alper</a:t>
              </a:r>
              <a:r>
                <a:rPr dirty="0"/>
                <a:t> </a:t>
              </a:r>
              <a:r>
                <a:rPr dirty="0" err="1"/>
                <a:t>Çuğun</a:t>
              </a:r>
              <a:r>
                <a:rPr dirty="0"/>
                <a:t>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 dirty="0"/>
                <a:t>https://</a:t>
              </a:r>
              <a:r>
                <a:rPr dirty="0" err="1"/>
                <a:t>www.flickr.com</a:t>
              </a:r>
              <a:r>
                <a:rPr dirty="0"/>
                <a:t>/ photos/</a:t>
              </a:r>
              <a:r>
                <a:rPr dirty="0" err="1"/>
                <a:t>alper</a:t>
              </a:r>
              <a:r>
                <a:rPr dirty="0"/>
                <a:t>/9516543726/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A17AC37D-F5B0-2643-A20E-13FA46D0F98C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99C7B19E-C000-BE42-A3E9-71460A6C4117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78</a:t>
              </a:r>
            </a:p>
          </p:txBody>
        </p:sp>
        <p:sp>
          <p:nvSpPr>
            <p:cNvPr id="31" name="Shape 141">
              <a:extLst>
                <a:ext uri="{FF2B5EF4-FFF2-40B4-BE49-F238E27FC236}">
                  <a16:creationId xmlns:a16="http://schemas.microsoft.com/office/drawing/2014/main" id="{A0F29BB4-FED1-AC41-AA30-D34E7CE25229}"/>
                </a:ext>
              </a:extLst>
            </p:cNvPr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3">
              <a:extLst>
                <a:ext uri="{FF2B5EF4-FFF2-40B4-BE49-F238E27FC236}">
                  <a16:creationId xmlns:a16="http://schemas.microsoft.com/office/drawing/2014/main" id="{59F00E7C-994B-7640-8F40-0FB928145960}"/>
                </a:ext>
              </a:extLst>
            </p:cNvPr>
            <p:cNvSpPr/>
            <p:nvPr/>
          </p:nvSpPr>
          <p:spPr>
            <a:xfrm>
              <a:off x="17884962" y="3471908"/>
              <a:ext cx="6336920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audio recorder (recommended)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3" name="Shape 153">
              <a:extLst>
                <a:ext uri="{FF2B5EF4-FFF2-40B4-BE49-F238E27FC236}">
                  <a16:creationId xmlns:a16="http://schemas.microsoft.com/office/drawing/2014/main" id="{AA555E87-3F79-374E-8206-FFBB1C91FF04}"/>
                </a:ext>
              </a:extLst>
            </p:cNvPr>
            <p:cNvSpPr/>
            <p:nvPr/>
          </p:nvSpPr>
          <p:spPr>
            <a:xfrm rot="5400000">
              <a:off x="12348000" y="210960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54">
              <a:extLst>
                <a:ext uri="{FF2B5EF4-FFF2-40B4-BE49-F238E27FC236}">
                  <a16:creationId xmlns:a16="http://schemas.microsoft.com/office/drawing/2014/main" id="{E212107C-B826-484B-B1C0-23796E9BA773}"/>
                </a:ext>
              </a:extLst>
            </p:cNvPr>
            <p:cNvSpPr/>
            <p:nvPr/>
          </p:nvSpPr>
          <p:spPr>
            <a:xfrm>
              <a:off x="504899" y="795228"/>
              <a:ext cx="1186237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Interviews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[2-5 min] </a:t>
            </a:r>
          </a:p>
        </p:txBody>
      </p:sp>
      <p:sp>
        <p:nvSpPr>
          <p:cNvPr id="206" name="Shape 206"/>
          <p:cNvSpPr/>
          <p:nvPr/>
        </p:nvSpPr>
        <p:spPr>
          <a:xfrm>
            <a:off x="808965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07" name="Shape 207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12" name="Shape 212"/>
          <p:cNvSpPr/>
          <p:nvPr/>
        </p:nvSpPr>
        <p:spPr>
          <a:xfrm>
            <a:off x="8551837" y="10442288"/>
            <a:ext cx="2763396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[10-60 min]</a:t>
            </a:r>
          </a:p>
        </p:txBody>
      </p:sp>
      <p:sp>
        <p:nvSpPr>
          <p:cNvPr id="214" name="Shape 214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16" name="Shape 216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17" name="Shape 217"/>
          <p:cNvSpPr/>
          <p:nvPr/>
        </p:nvSpPr>
        <p:spPr>
          <a:xfrm>
            <a:off x="168172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80E871-4ED5-814D-8A5E-193BB49841D6}"/>
              </a:ext>
            </a:extLst>
          </p:cNvPr>
          <p:cNvGrpSpPr/>
          <p:nvPr/>
        </p:nvGrpSpPr>
        <p:grpSpPr>
          <a:xfrm>
            <a:off x="1212" y="-75167"/>
            <a:ext cx="24461747" cy="13336420"/>
            <a:chOff x="1212" y="-75167"/>
            <a:chExt cx="24461747" cy="13336420"/>
          </a:xfrm>
        </p:grpSpPr>
        <p:pic>
          <p:nvPicPr>
            <p:cNvPr id="191" name="Interviews.jpg"/>
            <p:cNvPicPr>
              <a:picLocks noChangeAspect="1"/>
            </p:cNvPicPr>
            <p:nvPr/>
          </p:nvPicPr>
          <p:blipFill>
            <a:blip r:embed="rId2"/>
            <a:srcRect t="28832" b="28832"/>
            <a:stretch>
              <a:fillRect/>
            </a:stretch>
          </p:blipFill>
          <p:spPr>
            <a:xfrm>
              <a:off x="1212" y="3092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2" name="Shape 19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real data by conducting a semi-structured interview with another person about their experiences with a product or service. You will follow a basic script but are expected to pursue interesting leads. Use the provided template from the companion website to take notes. 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2" name="Shape 20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04" name="Shape 204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8240" y="1624928"/>
              <a:ext cx="1285569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17262628" y="12508777"/>
              <a:ext cx="658863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Alper Çuğun,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photos/alper/9516543726/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F3813738-9629-124B-8C32-C9806CF32E1A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3E0C779D-BC0E-6A44-ABAB-741D54B1DA5E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78</a:t>
              </a:r>
            </a:p>
          </p:txBody>
        </p:sp>
        <p:sp>
          <p:nvSpPr>
            <p:cNvPr id="31" name="Shape 141">
              <a:extLst>
                <a:ext uri="{FF2B5EF4-FFF2-40B4-BE49-F238E27FC236}">
                  <a16:creationId xmlns:a16="http://schemas.microsoft.com/office/drawing/2014/main" id="{F9218205-16EC-404B-AF71-EF8147846DC7}"/>
                </a:ext>
              </a:extLst>
            </p:cNvPr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3">
              <a:extLst>
                <a:ext uri="{FF2B5EF4-FFF2-40B4-BE49-F238E27FC236}">
                  <a16:creationId xmlns:a16="http://schemas.microsoft.com/office/drawing/2014/main" id="{7F057594-D402-D741-8E6A-6225F2085B80}"/>
                </a:ext>
              </a:extLst>
            </p:cNvPr>
            <p:cNvSpPr/>
            <p:nvPr/>
          </p:nvSpPr>
          <p:spPr>
            <a:xfrm>
              <a:off x="17884962" y="3471908"/>
              <a:ext cx="6336920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audio recorder (recommended)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3" name="Shape 153">
              <a:extLst>
                <a:ext uri="{FF2B5EF4-FFF2-40B4-BE49-F238E27FC236}">
                  <a16:creationId xmlns:a16="http://schemas.microsoft.com/office/drawing/2014/main" id="{1DC989F4-8E98-C04F-B389-F72923B906DA}"/>
                </a:ext>
              </a:extLst>
            </p:cNvPr>
            <p:cNvSpPr/>
            <p:nvPr/>
          </p:nvSpPr>
          <p:spPr>
            <a:xfrm rot="5400000">
              <a:off x="12348000" y="210960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54">
              <a:extLst>
                <a:ext uri="{FF2B5EF4-FFF2-40B4-BE49-F238E27FC236}">
                  <a16:creationId xmlns:a16="http://schemas.microsoft.com/office/drawing/2014/main" id="{F883A13D-DE8E-3940-BF9A-92F56977B034}"/>
                </a:ext>
              </a:extLst>
            </p:cNvPr>
            <p:cNvSpPr/>
            <p:nvPr/>
          </p:nvSpPr>
          <p:spPr>
            <a:xfrm>
              <a:off x="504899" y="795228"/>
              <a:ext cx="1186237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Interviews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[2-5 min] </a:t>
            </a:r>
          </a:p>
        </p:txBody>
      </p:sp>
      <p:sp>
        <p:nvSpPr>
          <p:cNvPr id="234" name="Shape 234"/>
          <p:cNvSpPr/>
          <p:nvPr/>
        </p:nvSpPr>
        <p:spPr>
          <a:xfrm>
            <a:off x="12057678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35" name="Shape 235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40" name="Shape 240"/>
          <p:cNvSpPr/>
          <p:nvPr/>
        </p:nvSpPr>
        <p:spPr>
          <a:xfrm>
            <a:off x="8551837" y="10442288"/>
            <a:ext cx="2763396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[10-60 min]</a:t>
            </a:r>
          </a:p>
        </p:txBody>
      </p:sp>
      <p:sp>
        <p:nvSpPr>
          <p:cNvPr id="242" name="Shape 242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44" name="Shape 244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45" name="Shape 245"/>
          <p:cNvSpPr/>
          <p:nvPr/>
        </p:nvSpPr>
        <p:spPr>
          <a:xfrm>
            <a:off x="168172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615B444-8DF2-CD4A-8D95-372761DA2D77}"/>
              </a:ext>
            </a:extLst>
          </p:cNvPr>
          <p:cNvGrpSpPr/>
          <p:nvPr/>
        </p:nvGrpSpPr>
        <p:grpSpPr>
          <a:xfrm>
            <a:off x="1212" y="-75167"/>
            <a:ext cx="24461747" cy="13336420"/>
            <a:chOff x="1212" y="-75167"/>
            <a:chExt cx="24461747" cy="13336420"/>
          </a:xfrm>
        </p:grpSpPr>
        <p:pic>
          <p:nvPicPr>
            <p:cNvPr id="219" name="Interviews.jpg"/>
            <p:cNvPicPr>
              <a:picLocks noChangeAspect="1"/>
            </p:cNvPicPr>
            <p:nvPr/>
          </p:nvPicPr>
          <p:blipFill>
            <a:blip r:embed="rId2"/>
            <a:srcRect t="28832" b="28832"/>
            <a:stretch>
              <a:fillRect/>
            </a:stretch>
          </p:blipFill>
          <p:spPr>
            <a:xfrm>
              <a:off x="1212" y="3092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0" name="Shape 22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real data by conducting a semi-structured interview with another person about their experiences with a product or service. You will follow a basic script but are expected to pursue interesting leads. Use the provided template from the companion website to take notes. 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36" name="Shape 236"/>
            <p:cNvSpPr/>
            <p:nvPr/>
          </p:nvSpPr>
          <p:spPr>
            <a:xfrm>
              <a:off x="8240" y="1624928"/>
              <a:ext cx="1285569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41" name="Shape 241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17262628" y="12508777"/>
              <a:ext cx="658863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Alper Çuğun,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photos/alper/9516543726/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01CE2A0B-B81D-834F-9333-0B98A7E0AC6C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8612277C-2570-594C-BAA3-1C6AA24B39E6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78</a:t>
              </a:r>
            </a:p>
          </p:txBody>
        </p:sp>
        <p:sp>
          <p:nvSpPr>
            <p:cNvPr id="31" name="Shape 141">
              <a:extLst>
                <a:ext uri="{FF2B5EF4-FFF2-40B4-BE49-F238E27FC236}">
                  <a16:creationId xmlns:a16="http://schemas.microsoft.com/office/drawing/2014/main" id="{3B28CE01-BD0D-0B44-B1C2-9CC16A898B11}"/>
                </a:ext>
              </a:extLst>
            </p:cNvPr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3">
              <a:extLst>
                <a:ext uri="{FF2B5EF4-FFF2-40B4-BE49-F238E27FC236}">
                  <a16:creationId xmlns:a16="http://schemas.microsoft.com/office/drawing/2014/main" id="{E6A7757E-085B-5446-8E7A-C3F09BF2BE1B}"/>
                </a:ext>
              </a:extLst>
            </p:cNvPr>
            <p:cNvSpPr/>
            <p:nvPr/>
          </p:nvSpPr>
          <p:spPr>
            <a:xfrm>
              <a:off x="17884962" y="3471908"/>
              <a:ext cx="6336920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audio recorder (recommended)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3" name="Shape 153">
              <a:extLst>
                <a:ext uri="{FF2B5EF4-FFF2-40B4-BE49-F238E27FC236}">
                  <a16:creationId xmlns:a16="http://schemas.microsoft.com/office/drawing/2014/main" id="{8D30A694-E4C5-6D47-B774-52A158E0EC64}"/>
                </a:ext>
              </a:extLst>
            </p:cNvPr>
            <p:cNvSpPr/>
            <p:nvPr/>
          </p:nvSpPr>
          <p:spPr>
            <a:xfrm rot="5400000">
              <a:off x="12348000" y="210960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54">
              <a:extLst>
                <a:ext uri="{FF2B5EF4-FFF2-40B4-BE49-F238E27FC236}">
                  <a16:creationId xmlns:a16="http://schemas.microsoft.com/office/drawing/2014/main" id="{5D0A6253-FB64-0343-97A4-9DAA0F33646C}"/>
                </a:ext>
              </a:extLst>
            </p:cNvPr>
            <p:cNvSpPr/>
            <p:nvPr/>
          </p:nvSpPr>
          <p:spPr>
            <a:xfrm>
              <a:off x="504899" y="795228"/>
              <a:ext cx="1186237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Interviews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[2-5 min] </a:t>
            </a:r>
          </a:p>
        </p:txBody>
      </p:sp>
      <p:sp>
        <p:nvSpPr>
          <p:cNvPr id="262" name="Shape 262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67" name="Shape 267"/>
          <p:cNvSpPr/>
          <p:nvPr/>
        </p:nvSpPr>
        <p:spPr>
          <a:xfrm>
            <a:off x="8551837" y="10442288"/>
            <a:ext cx="2763396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[10-60 min]</a:t>
            </a:r>
          </a:p>
        </p:txBody>
      </p:sp>
      <p:sp>
        <p:nvSpPr>
          <p:cNvPr id="269" name="Shape 269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71" name="Shape 271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72" name="Shape 272"/>
          <p:cNvSpPr/>
          <p:nvPr/>
        </p:nvSpPr>
        <p:spPr>
          <a:xfrm>
            <a:off x="168172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7E7F58E-ADF4-CC4A-B3A0-CFE1542D6EFC}"/>
              </a:ext>
            </a:extLst>
          </p:cNvPr>
          <p:cNvGrpSpPr/>
          <p:nvPr/>
        </p:nvGrpSpPr>
        <p:grpSpPr>
          <a:xfrm>
            <a:off x="1212" y="-75167"/>
            <a:ext cx="24461747" cy="13336420"/>
            <a:chOff x="1212" y="-75167"/>
            <a:chExt cx="24461747" cy="13336420"/>
          </a:xfrm>
        </p:grpSpPr>
        <p:pic>
          <p:nvPicPr>
            <p:cNvPr id="247" name="Interviews.jpg"/>
            <p:cNvPicPr>
              <a:picLocks noChangeAspect="1"/>
            </p:cNvPicPr>
            <p:nvPr/>
          </p:nvPicPr>
          <p:blipFill>
            <a:blip r:embed="rId2"/>
            <a:srcRect t="28832" b="28832"/>
            <a:stretch>
              <a:fillRect/>
            </a:stretch>
          </p:blipFill>
          <p:spPr>
            <a:xfrm>
              <a:off x="1212" y="3092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8" name="Shape 24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real data by conducting a semi-structured interview with another person about their experiences with a product or service. You will follow a basic script but are expected to pursue interesting leads. Use the provided template from the companion website to take notes. 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rPr dirty="0"/>
                <a:t>1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3" name="Shape 263"/>
            <p:cNvSpPr/>
            <p:nvPr/>
          </p:nvSpPr>
          <p:spPr>
            <a:xfrm>
              <a:off x="8240" y="1624928"/>
              <a:ext cx="1285569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17262628" y="12508777"/>
              <a:ext cx="658863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Alper Çuğun,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photos/alper/9516543726/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18D98544-B2B4-8A4A-BA7B-8FB64965A95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72811532-7CB3-A642-9259-46321F1FD21F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78</a:t>
              </a:r>
            </a:p>
          </p:txBody>
        </p:sp>
        <p:sp>
          <p:nvSpPr>
            <p:cNvPr id="31" name="Shape 141">
              <a:extLst>
                <a:ext uri="{FF2B5EF4-FFF2-40B4-BE49-F238E27FC236}">
                  <a16:creationId xmlns:a16="http://schemas.microsoft.com/office/drawing/2014/main" id="{6E9DAFB7-4EFA-C04A-BFD3-7307BCFC8EC6}"/>
                </a:ext>
              </a:extLst>
            </p:cNvPr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3">
              <a:extLst>
                <a:ext uri="{FF2B5EF4-FFF2-40B4-BE49-F238E27FC236}">
                  <a16:creationId xmlns:a16="http://schemas.microsoft.com/office/drawing/2014/main" id="{840AD0BE-243E-504B-A9FE-5876D920A516}"/>
                </a:ext>
              </a:extLst>
            </p:cNvPr>
            <p:cNvSpPr/>
            <p:nvPr/>
          </p:nvSpPr>
          <p:spPr>
            <a:xfrm>
              <a:off x="17884962" y="3471908"/>
              <a:ext cx="6336920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audio recorder (recommended)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3" name="Shape 153">
              <a:extLst>
                <a:ext uri="{FF2B5EF4-FFF2-40B4-BE49-F238E27FC236}">
                  <a16:creationId xmlns:a16="http://schemas.microsoft.com/office/drawing/2014/main" id="{665B00DD-564F-9848-BA62-685D8FC59A34}"/>
                </a:ext>
              </a:extLst>
            </p:cNvPr>
            <p:cNvSpPr/>
            <p:nvPr/>
          </p:nvSpPr>
          <p:spPr>
            <a:xfrm rot="5400000">
              <a:off x="12348000" y="210960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54">
              <a:extLst>
                <a:ext uri="{FF2B5EF4-FFF2-40B4-BE49-F238E27FC236}">
                  <a16:creationId xmlns:a16="http://schemas.microsoft.com/office/drawing/2014/main" id="{5971F48D-A77E-C848-A212-E9F79367F1E0}"/>
                </a:ext>
              </a:extLst>
            </p:cNvPr>
            <p:cNvSpPr/>
            <p:nvPr/>
          </p:nvSpPr>
          <p:spPr>
            <a:xfrm>
              <a:off x="504899" y="795228"/>
              <a:ext cx="1186237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Interviews</a:t>
              </a:r>
            </a:p>
          </p:txBody>
        </p:sp>
      </p:grpSp>
      <p:sp>
        <p:nvSpPr>
          <p:cNvPr id="273" name="Shape 273"/>
          <p:cNvSpPr/>
          <p:nvPr/>
        </p:nvSpPr>
        <p:spPr>
          <a:xfrm>
            <a:off x="1602570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[2-5 min] </a:t>
            </a:r>
          </a:p>
        </p:txBody>
      </p:sp>
      <p:sp>
        <p:nvSpPr>
          <p:cNvPr id="290" name="Shape 290"/>
          <p:cNvSpPr/>
          <p:nvPr/>
        </p:nvSpPr>
        <p:spPr>
          <a:xfrm>
            <a:off x="9451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95" name="Shape 295"/>
          <p:cNvSpPr/>
          <p:nvPr/>
        </p:nvSpPr>
        <p:spPr>
          <a:xfrm>
            <a:off x="8551837" y="10442288"/>
            <a:ext cx="2763396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[10-60 min]</a:t>
            </a:r>
          </a:p>
        </p:txBody>
      </p:sp>
      <p:sp>
        <p:nvSpPr>
          <p:cNvPr id="297" name="Shape 297"/>
          <p:cNvSpPr/>
          <p:nvPr/>
        </p:nvSpPr>
        <p:spPr>
          <a:xfrm>
            <a:off x="207852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99" name="Shape 299"/>
          <p:cNvSpPr/>
          <p:nvPr/>
        </p:nvSpPr>
        <p:spPr>
          <a:xfrm>
            <a:off x="12849235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300" name="Shape 300"/>
          <p:cNvSpPr/>
          <p:nvPr/>
        </p:nvSpPr>
        <p:spPr>
          <a:xfrm>
            <a:off x="16817258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EEACC2B-853B-D946-B745-249B5B05CDD2}"/>
              </a:ext>
            </a:extLst>
          </p:cNvPr>
          <p:cNvGrpSpPr/>
          <p:nvPr/>
        </p:nvGrpSpPr>
        <p:grpSpPr>
          <a:xfrm>
            <a:off x="1212" y="-75167"/>
            <a:ext cx="24461747" cy="13336420"/>
            <a:chOff x="1212" y="-75167"/>
            <a:chExt cx="24461747" cy="13336420"/>
          </a:xfrm>
        </p:grpSpPr>
        <p:pic>
          <p:nvPicPr>
            <p:cNvPr id="275" name="Interviews.jpg"/>
            <p:cNvPicPr>
              <a:picLocks noChangeAspect="1"/>
            </p:cNvPicPr>
            <p:nvPr/>
          </p:nvPicPr>
          <p:blipFill>
            <a:blip r:embed="rId2"/>
            <a:srcRect t="28832" b="28832"/>
            <a:stretch>
              <a:fillRect/>
            </a:stretch>
          </p:blipFill>
          <p:spPr>
            <a:xfrm>
              <a:off x="1212" y="3092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6" name="Shape 27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collect real data by conducting a semi-structured interview with another person about their experiences with a product or service. You will follow a basic script but are expected to pursue interesting leads. Use the provided template from the companion website to take notes. 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1479600" y="9194400"/>
              <a:ext cx="1038542" cy="1038542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rPr dirty="0"/>
                <a:t>1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8240" y="1624928"/>
              <a:ext cx="1285569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98" name="Shape 298"/>
            <p:cNvSpPr/>
            <p:nvPr/>
          </p:nvSpPr>
          <p:spPr>
            <a:xfrm>
              <a:off x="17262628" y="12508777"/>
              <a:ext cx="6588634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Alper Çuğun, CC BY 2.0, 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https://www.flickr.com/ photos/alper/9516543726/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DA967981-6B82-1D46-A71D-09B743CD00A3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294C7439-2C4B-0745-9832-3363F80155E9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78</a:t>
              </a:r>
            </a:p>
          </p:txBody>
        </p:sp>
        <p:sp>
          <p:nvSpPr>
            <p:cNvPr id="31" name="Shape 141">
              <a:extLst>
                <a:ext uri="{FF2B5EF4-FFF2-40B4-BE49-F238E27FC236}">
                  <a16:creationId xmlns:a16="http://schemas.microsoft.com/office/drawing/2014/main" id="{827C67B5-529C-7044-A44C-6A15E215399A}"/>
                </a:ext>
              </a:extLst>
            </p:cNvPr>
            <p:cNvSpPr/>
            <p:nvPr/>
          </p:nvSpPr>
          <p:spPr>
            <a:xfrm rot="16200000">
              <a:off x="16480800" y="3733200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43">
              <a:extLst>
                <a:ext uri="{FF2B5EF4-FFF2-40B4-BE49-F238E27FC236}">
                  <a16:creationId xmlns:a16="http://schemas.microsoft.com/office/drawing/2014/main" id="{9EF41B6E-A3BB-2E4F-9945-0285AE39B2D5}"/>
                </a:ext>
              </a:extLst>
            </p:cNvPr>
            <p:cNvSpPr/>
            <p:nvPr/>
          </p:nvSpPr>
          <p:spPr>
            <a:xfrm>
              <a:off x="17884962" y="3471908"/>
              <a:ext cx="6336920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audio recorder (recommended)</a:t>
              </a:r>
              <a:endParaRPr sz="1200" b="1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3" name="Shape 153">
              <a:extLst>
                <a:ext uri="{FF2B5EF4-FFF2-40B4-BE49-F238E27FC236}">
                  <a16:creationId xmlns:a16="http://schemas.microsoft.com/office/drawing/2014/main" id="{07597C93-A810-8040-8E7A-41468E03A9B2}"/>
                </a:ext>
              </a:extLst>
            </p:cNvPr>
            <p:cNvSpPr/>
            <p:nvPr/>
          </p:nvSpPr>
          <p:spPr>
            <a:xfrm rot="5400000">
              <a:off x="12348000" y="210960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54">
              <a:extLst>
                <a:ext uri="{FF2B5EF4-FFF2-40B4-BE49-F238E27FC236}">
                  <a16:creationId xmlns:a16="http://schemas.microsoft.com/office/drawing/2014/main" id="{A7569512-9C86-5F45-8E37-A69A6F3A83F6}"/>
                </a:ext>
              </a:extLst>
            </p:cNvPr>
            <p:cNvSpPr/>
            <p:nvPr/>
          </p:nvSpPr>
          <p:spPr>
            <a:xfrm>
              <a:off x="504899" y="795228"/>
              <a:ext cx="11862377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Interviews</a:t>
              </a:r>
            </a:p>
          </p:txBody>
        </p:sp>
      </p:grpSp>
      <p:sp>
        <p:nvSpPr>
          <p:cNvPr id="301" name="Shape 301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13C640F-D644-9446-B09E-4F5A409834C2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03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4" name="Shape 304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08" name="Shape 308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1106</Words>
  <Application>Microsoft Macintosh PowerPoint</Application>
  <PresentationFormat>Custom</PresentationFormat>
  <Paragraphs>154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7</cp:revision>
  <dcterms:modified xsi:type="dcterms:W3CDTF">2020-01-09T04:23:40Z</dcterms:modified>
</cp:coreProperties>
</file>